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9" r:id="rId2"/>
    <p:sldId id="290" r:id="rId3"/>
    <p:sldId id="329" r:id="rId4"/>
    <p:sldId id="331" r:id="rId5"/>
    <p:sldId id="325" r:id="rId6"/>
    <p:sldId id="330" r:id="rId7"/>
    <p:sldId id="332" r:id="rId8"/>
    <p:sldId id="336" r:id="rId9"/>
    <p:sldId id="334" r:id="rId10"/>
    <p:sldId id="306" r:id="rId11"/>
    <p:sldId id="308" r:id="rId12"/>
    <p:sldId id="315" r:id="rId13"/>
    <p:sldId id="316" r:id="rId14"/>
    <p:sldId id="333" r:id="rId15"/>
    <p:sldId id="335" r:id="rId16"/>
    <p:sldId id="265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4" autoAdjust="0"/>
    <p:restoredTop sz="91128" autoAdjust="0"/>
  </p:normalViewPr>
  <p:slideViewPr>
    <p:cSldViewPr snapToGrid="0">
      <p:cViewPr varScale="1">
        <p:scale>
          <a:sx n="66" d="100"/>
          <a:sy n="66" d="100"/>
        </p:scale>
        <p:origin x="105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2021/8/24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56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42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923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755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475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456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365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Grid Tagging Schema</a:t>
            </a:r>
          </a:p>
          <a:p>
            <a:r>
              <a:rPr lang="en-US" altLang="zh-CN" dirty="0"/>
              <a:t>2020-EMNLP-Grid Tagging Scheme for Aspect-oriented Fine-grained Opinion Extraction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440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zh-CN" b="1" i="0" dirty="0">
              <a:solidFill>
                <a:srgbClr val="4F4F4F"/>
              </a:solidFill>
              <a:effectLst/>
              <a:latin typeface="PingFang SC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738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/>
                  <a:t>First-order: For “service”,</a:t>
                </a:r>
                <a:r>
                  <a:rPr lang="en-US" altLang="zh-CN" b="0" i="0">
                    <a:latin typeface="Cambria Math" panose="02040503050406030204" pitchFamily="18" charset="0"/>
                  </a:rPr>
                  <a:t>𝐾_𝑖={𝑏𝑎𝑟,𝑝𝑜𝑜𝑟},𝑉_𝑖={𝑏𝑎𝑟_𝑐𝑜𝑚𝑝𝑜𝑢𝑛𝑑     , 𝑝𝑜𝑜𝑟_𝑛𝑠𝑢𝑏𝑗}</a:t>
                </a:r>
                <a:endParaRPr lang="zh-CN" altLang="en-US" dirty="0"/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0680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536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dependency label embedding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83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6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4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9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5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2021/8/24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88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2021/8/24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41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2021/8/24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23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2021/8/24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99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2021/8/24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7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2021/8/24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2021/8/24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5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/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-49168" y="1268492"/>
            <a:ext cx="12241168" cy="4750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10631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30629" y="1830111"/>
            <a:ext cx="119441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Dual Graph Convolutional Networks for Aspect-based Sentiment Analysis</a:t>
            </a:r>
            <a:b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</a:br>
            <a:b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</a:br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br>
              <a:rPr lang="en-US" altLang="zh-CN" sz="3600" dirty="0"/>
            </a:br>
            <a:endParaRPr lang="en-US" altLang="zh-CN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DE2F1C98-2A15-41DE-9447-2030446CA614}"/>
              </a:ext>
            </a:extLst>
          </p:cNvPr>
          <p:cNvSpPr/>
          <p:nvPr/>
        </p:nvSpPr>
        <p:spPr>
          <a:xfrm>
            <a:off x="1173914" y="5401897"/>
            <a:ext cx="106149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(ACL-2021)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F7CA746-309B-0C48-AE11-59E55F13B66D}"/>
              </a:ext>
            </a:extLst>
          </p:cNvPr>
          <p:cNvSpPr txBox="1"/>
          <p:nvPr/>
        </p:nvSpPr>
        <p:spPr>
          <a:xfrm>
            <a:off x="7749956" y="6261258"/>
            <a:ext cx="3135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Ling Zhu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9DD20CD-BEBF-4259-B3E3-8744B86FAA9F}"/>
              </a:ext>
            </a:extLst>
          </p:cNvPr>
          <p:cNvSpPr txBox="1"/>
          <p:nvPr/>
        </p:nvSpPr>
        <p:spPr>
          <a:xfrm>
            <a:off x="1214380" y="6352941"/>
            <a:ext cx="61685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</a:t>
            </a:r>
            <a:r>
              <a:rPr lang="en-US" altLang="zh-CN" dirty="0"/>
              <a:t>: https://github.com/CCChenhao997/DualGCN-ABSA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5C4C3E5-EBE0-4A71-B2CE-05E9830051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1801" y="3051460"/>
            <a:ext cx="8640485" cy="189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51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D5A1521-B837-4362-B23B-02FE4F69A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7029" y="1878515"/>
            <a:ext cx="6770616" cy="347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873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7E529F6-19F1-44BD-9228-714929832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075" y="1704068"/>
            <a:ext cx="775335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99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963623C-8611-469C-9733-EFEC3D0B2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060" y="1870302"/>
            <a:ext cx="9104612" cy="361609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10FC244-2335-4981-BC1E-927943478D1D}"/>
              </a:ext>
            </a:extLst>
          </p:cNvPr>
          <p:cNvSpPr txBox="1"/>
          <p:nvPr/>
        </p:nvSpPr>
        <p:spPr>
          <a:xfrm>
            <a:off x="141585" y="5632310"/>
            <a:ext cx="119197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/>
              <a:t>SynGCN</a:t>
            </a:r>
            <a:r>
              <a:rPr lang="en-US" altLang="zh-CN" dirty="0"/>
              <a:t>-head model uses the discrete outputs of a dependency parser to construct the adjacency matrix of the GCNs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99263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7EB08F2-CFA3-47B5-8899-BCF02474D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25" y="1996734"/>
            <a:ext cx="11260570" cy="286453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A917E52-C183-4616-913D-8B38E568530F}"/>
              </a:ext>
            </a:extLst>
          </p:cNvPr>
          <p:cNvSpPr txBox="1"/>
          <p:nvPr/>
        </p:nvSpPr>
        <p:spPr>
          <a:xfrm>
            <a:off x="3106056" y="6178620"/>
            <a:ext cx="85489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notations P, N and O represent positive, negative and neutral sentiment, respectively.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962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D5D2B0C-756C-4926-9E5B-55EF2FCBD5DC}"/>
              </a:ext>
            </a:extLst>
          </p:cNvPr>
          <p:cNvGrpSpPr/>
          <p:nvPr/>
        </p:nvGrpSpPr>
        <p:grpSpPr>
          <a:xfrm>
            <a:off x="578757" y="1490980"/>
            <a:ext cx="10539187" cy="5386249"/>
            <a:chOff x="578757" y="1490980"/>
            <a:chExt cx="10539187" cy="5386249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5C2DDEE-6A4A-49F7-B35E-2096E1E67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8757" y="1490980"/>
              <a:ext cx="4648200" cy="4429125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9B4704D0-2092-48BC-B90B-837D21B04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31177" y="1538604"/>
              <a:ext cx="4638675" cy="4333875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0BF42CB-6B32-4BC8-A905-DA79A460B7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8444" y="5862584"/>
              <a:ext cx="4068825" cy="56532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388F586-DA27-4DAA-8883-DA43C2753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54120" y="5862584"/>
              <a:ext cx="4463824" cy="35043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02E9C13E-634A-4105-B820-391C57EA5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99414" y="6213015"/>
              <a:ext cx="5792561" cy="664214"/>
            </a:xfrm>
            <a:prstGeom prst="rect">
              <a:avLst/>
            </a:prstGeom>
          </p:spPr>
        </p:pic>
      </p:grp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103BA6E8-A0DA-45D7-B7FE-D0634B99027A}"/>
              </a:ext>
            </a:extLst>
          </p:cNvPr>
          <p:cNvSpPr/>
          <p:nvPr/>
        </p:nvSpPr>
        <p:spPr>
          <a:xfrm>
            <a:off x="578757" y="4630057"/>
            <a:ext cx="495300" cy="72472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EA4AF62-8C57-4314-BDB8-CF999F02DC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1114" y="4491307"/>
            <a:ext cx="506012" cy="73158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C1E8B87-6053-4CD2-BC16-1A00B470ED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4494" y="4511310"/>
            <a:ext cx="591867" cy="85571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9DBCB6E-179D-4C17-A120-05EC717197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6293" y="4412045"/>
            <a:ext cx="704164" cy="101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74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1950" y="902524"/>
            <a:ext cx="10515600" cy="588456"/>
          </a:xfrm>
        </p:spPr>
        <p:txBody>
          <a:bodyPr/>
          <a:lstStyle/>
          <a:p>
            <a:r>
              <a:rPr lang="en-US" altLang="zh-CN" sz="4400" dirty="0"/>
              <a:t>Experiments</a:t>
            </a:r>
            <a:b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</a:b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1B5DDA6-7945-4DDC-8939-D55ED206C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027" y="1824118"/>
            <a:ext cx="5653913" cy="326722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2038C34-7843-43C9-8221-1B8724283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052" y="1843349"/>
            <a:ext cx="5665498" cy="326722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263C982-1CF5-443C-B097-DC7160301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2226" y="5650676"/>
            <a:ext cx="536257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56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algn="ctr"/>
            <a:endParaRPr lang="en-US" altLang="zh-CN" dirty="0"/>
          </a:p>
          <a:p>
            <a:pPr marL="0" indent="0" algn="ctr">
              <a:buNone/>
            </a:pPr>
            <a:r>
              <a:rPr lang="en-US" altLang="zh-CN" sz="8000" b="0" dirty="0">
                <a:solidFill>
                  <a:schemeClr val="tx1"/>
                </a:solidFill>
                <a:effectLst/>
              </a:rPr>
              <a:t>Thanks</a:t>
            </a:r>
            <a:endParaRPr lang="zh-CN" altLang="en-US" sz="8000" b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0121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/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-129211" y="1017284"/>
            <a:ext cx="12204000" cy="45114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93" y="1879468"/>
            <a:ext cx="4807712" cy="323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文本框 21">
            <a:extLst>
              <a:ext uri="{FF2B5EF4-FFF2-40B4-BE49-F238E27FC236}">
                <a16:creationId xmlns:a16="http://schemas.microsoft.com/office/drawing/2014/main" id="{5A501EAF-49F3-5942-9661-6EA1CA15E05E}"/>
              </a:ext>
            </a:extLst>
          </p:cNvPr>
          <p:cNvSpPr txBox="1"/>
          <p:nvPr/>
        </p:nvSpPr>
        <p:spPr>
          <a:xfrm>
            <a:off x="5734787" y="1875703"/>
            <a:ext cx="4671955" cy="31700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742950" indent="-742950">
              <a:buAutoNum type="arabicPeriod"/>
            </a:pPr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Introduction</a:t>
            </a:r>
          </a:p>
          <a:p>
            <a:pPr marL="742950" indent="-742950">
              <a:buAutoNum type="arabicPeriod"/>
            </a:pPr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Motivation</a:t>
            </a:r>
          </a:p>
          <a:p>
            <a:pPr marL="742950" indent="-742950">
              <a:buAutoNum type="arabicPeriod"/>
            </a:pPr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Approach</a:t>
            </a:r>
          </a:p>
          <a:p>
            <a:pPr marL="742950" indent="-742950">
              <a:buAutoNum type="arabicPeriod"/>
            </a:pPr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Experiments</a:t>
            </a:r>
          </a:p>
          <a:p>
            <a:pPr marL="742950" indent="-742950">
              <a:buAutoNum type="arabicPeriod"/>
            </a:pPr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900079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Introduction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983C7E0-EDD8-46F9-9785-22E316E87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281" y="1990270"/>
            <a:ext cx="6211661" cy="315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06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Motivation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9903BA4-25AC-4D56-91AD-D8D2050BA74A}"/>
              </a:ext>
            </a:extLst>
          </p:cNvPr>
          <p:cNvSpPr txBox="1"/>
          <p:nvPr/>
        </p:nvSpPr>
        <p:spPr>
          <a:xfrm>
            <a:off x="420913" y="2416966"/>
            <a:ext cx="1149531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challenges arise when applying syntactic dependency knowledge to the ABSA task: 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The inaccuracy of the dependency parsing results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GCNs over dependency trees do not work well as expected on datasets that are not sensitive to syntactic dependency due to the informal expression and complexity of online reviews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562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23784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EBAD306-BAD7-4B0A-A469-41E052317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657" y="905506"/>
            <a:ext cx="7812087" cy="568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32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0820" y="614794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1A08BBE-15D5-4608-A42F-225E2F146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49878"/>
            <a:ext cx="1914525" cy="25717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7EDFEBA-CF97-45DE-A33C-EB156C4664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7519" y="1749878"/>
            <a:ext cx="1800225" cy="24765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62E6719-E327-47CF-AD48-4E8CFC651D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0299" y="2358375"/>
            <a:ext cx="1685925" cy="24765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DB28DBB-9EC9-4FDB-B7AB-47056F9F1D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134009"/>
            <a:ext cx="5114925" cy="4448175"/>
          </a:xfrm>
          <a:prstGeom prst="rect">
            <a:avLst/>
          </a:prstGeom>
        </p:spPr>
      </p:pic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53BF2A84-96BE-4AEC-A416-32219D39EADF}"/>
              </a:ext>
            </a:extLst>
          </p:cNvPr>
          <p:cNvSpPr/>
          <p:nvPr/>
        </p:nvSpPr>
        <p:spPr>
          <a:xfrm>
            <a:off x="50801" y="2034956"/>
            <a:ext cx="3367314" cy="436393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7C83BE5D-4507-4C0A-9FD2-3573975BE8DC}"/>
              </a:ext>
            </a:extLst>
          </p:cNvPr>
          <p:cNvSpPr txBox="1"/>
          <p:nvPr/>
        </p:nvSpPr>
        <p:spPr>
          <a:xfrm>
            <a:off x="2322287" y="6398889"/>
            <a:ext cx="98697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 EMNLP-2020-Rethinking Self-Attention: An Interpretable Self-Attentive Encoder-Decoder Parser</a:t>
            </a:r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7366CAB-86EC-4415-8AB4-95DE47487A00}"/>
              </a:ext>
            </a:extLst>
          </p:cNvPr>
          <p:cNvSpPr txBox="1"/>
          <p:nvPr/>
        </p:nvSpPr>
        <p:spPr>
          <a:xfrm>
            <a:off x="199572" y="1277340"/>
            <a:ext cx="6146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Syntax-based GCN (SynGCN)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677298A2-254C-4983-B661-7E86B51AA8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7686" y="2973932"/>
            <a:ext cx="1333500" cy="219075"/>
          </a:xfrm>
          <a:prstGeom prst="rect">
            <a:avLst/>
          </a:prstGeom>
        </p:spPr>
      </p:pic>
      <p:grpSp>
        <p:nvGrpSpPr>
          <p:cNvPr id="35" name="组合 34">
            <a:extLst>
              <a:ext uri="{FF2B5EF4-FFF2-40B4-BE49-F238E27FC236}">
                <a16:creationId xmlns:a16="http://schemas.microsoft.com/office/drawing/2014/main" id="{BC006B29-195A-497C-BB2C-83646CEE5B5F}"/>
              </a:ext>
            </a:extLst>
          </p:cNvPr>
          <p:cNvGrpSpPr/>
          <p:nvPr/>
        </p:nvGrpSpPr>
        <p:grpSpPr>
          <a:xfrm>
            <a:off x="6208031" y="3377883"/>
            <a:ext cx="2291898" cy="287111"/>
            <a:chOff x="6208031" y="3377883"/>
            <a:chExt cx="2291898" cy="287111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6E35902A-8705-4EB2-9811-A5FEB8638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08031" y="3407819"/>
              <a:ext cx="600075" cy="257175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DDDB51D1-98F1-437F-80E0-1351B9651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852104" y="3377883"/>
              <a:ext cx="1647825" cy="276225"/>
            </a:xfrm>
            <a:prstGeom prst="rect">
              <a:avLst/>
            </a:prstGeom>
          </p:spPr>
        </p:pic>
      </p:grpSp>
      <p:pic>
        <p:nvPicPr>
          <p:cNvPr id="30" name="图片 29">
            <a:extLst>
              <a:ext uri="{FF2B5EF4-FFF2-40B4-BE49-F238E27FC236}">
                <a16:creationId xmlns:a16="http://schemas.microsoft.com/office/drawing/2014/main" id="{E9C45125-A8CE-4D9B-925B-B0517F851A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66905" y="3377883"/>
            <a:ext cx="1666875" cy="276225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E64DF698-E58B-4C8F-9189-66E1640D8EA3}"/>
              </a:ext>
            </a:extLst>
          </p:cNvPr>
          <p:cNvSpPr txBox="1"/>
          <p:nvPr/>
        </p:nvSpPr>
        <p:spPr>
          <a:xfrm>
            <a:off x="2152197" y="5211328"/>
            <a:ext cx="1548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LAL-Parser 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955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6570" y="632951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D366A30-27B6-479E-B223-11DFC101A9C7}"/>
              </a:ext>
            </a:extLst>
          </p:cNvPr>
          <p:cNvSpPr txBox="1"/>
          <p:nvPr/>
        </p:nvSpPr>
        <p:spPr>
          <a:xfrm>
            <a:off x="0" y="1462705"/>
            <a:ext cx="6146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Semantic-based GCN (SemGCN)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081855B-21E4-4040-B52B-FF34CFE73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326" y="2294391"/>
            <a:ext cx="4067175" cy="90487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748D39D-0830-4844-AB49-DD72693F4A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41" y="2461437"/>
            <a:ext cx="5591175" cy="3190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07EF34D-CD08-40A9-8C64-DE3F48A0D25B}"/>
                  </a:ext>
                </a:extLst>
              </p:cNvPr>
              <p:cNvSpPr txBox="1"/>
              <p:nvPr/>
            </p:nvSpPr>
            <p:spPr>
              <a:xfrm>
                <a:off x="10152742" y="3152001"/>
                <a:ext cx="14839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𝑠𝑦𝑛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07EF34D-CD08-40A9-8C64-DE3F48A0D2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2742" y="3152001"/>
                <a:ext cx="1483932" cy="276999"/>
              </a:xfrm>
              <a:prstGeom prst="rect">
                <a:avLst/>
              </a:prstGeom>
              <a:blipFill>
                <a:blip r:embed="rId5"/>
                <a:stretch>
                  <a:fillRect l="-4508" r="-820" b="-282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1A058E90-F1C6-4713-8DDF-31401F109D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7770" y="3899713"/>
            <a:ext cx="1828800" cy="314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DC5EB6E-E5FC-48EC-8827-710B370A61A1}"/>
                  </a:ext>
                </a:extLst>
              </p:cNvPr>
              <p:cNvSpPr txBox="1"/>
              <p:nvPr/>
            </p:nvSpPr>
            <p:spPr>
              <a:xfrm>
                <a:off x="6660469" y="3929921"/>
                <a:ext cx="2978315" cy="2841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𝑠𝑒𝑚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={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𝑠𝑒𝑚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𝑠𝑒𝑚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𝑠𝑒𝑚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DC5EB6E-E5FC-48EC-8827-710B370A6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469" y="3929921"/>
                <a:ext cx="2978315" cy="284117"/>
              </a:xfrm>
              <a:prstGeom prst="rect">
                <a:avLst/>
              </a:prstGeom>
              <a:blipFill>
                <a:blip r:embed="rId7"/>
                <a:stretch>
                  <a:fillRect l="-1434" t="-4348" r="-2459" b="-34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>
            <a:extLst>
              <a:ext uri="{FF2B5EF4-FFF2-40B4-BE49-F238E27FC236}">
                <a16:creationId xmlns:a16="http://schemas.microsoft.com/office/drawing/2014/main" id="{96C02007-4FE8-4C73-8DB8-BD10C97B6F31}"/>
              </a:ext>
            </a:extLst>
          </p:cNvPr>
          <p:cNvSpPr txBox="1"/>
          <p:nvPr/>
        </p:nvSpPr>
        <p:spPr>
          <a:xfrm>
            <a:off x="6270026" y="4469779"/>
            <a:ext cx="367226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BiAffine Module </a:t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2BCD4D93-11E9-4D2E-A287-DEE29DC374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8176" y="4944693"/>
            <a:ext cx="4553994" cy="164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50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6570" y="632951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748D39D-0830-4844-AB49-DD72693F4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9" y="1879352"/>
            <a:ext cx="6594747" cy="3763612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D0BB653E-9ADF-443D-B77E-DCBDA9D7B5F2}"/>
              </a:ext>
            </a:extLst>
          </p:cNvPr>
          <p:cNvSpPr/>
          <p:nvPr/>
        </p:nvSpPr>
        <p:spPr>
          <a:xfrm>
            <a:off x="1799772" y="2637971"/>
            <a:ext cx="1262744" cy="59327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869AB2B5-8DBE-4D47-B4E8-AB1CE49E6BEC}"/>
              </a:ext>
            </a:extLst>
          </p:cNvPr>
          <p:cNvSpPr/>
          <p:nvPr/>
        </p:nvSpPr>
        <p:spPr>
          <a:xfrm>
            <a:off x="4651284" y="2934606"/>
            <a:ext cx="1705973" cy="65858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6176DE1-56B2-4283-ABF3-78E78E8FCDB9}"/>
              </a:ext>
            </a:extLst>
          </p:cNvPr>
          <p:cNvSpPr txBox="1"/>
          <p:nvPr/>
        </p:nvSpPr>
        <p:spPr>
          <a:xfrm>
            <a:off x="6828972" y="1709019"/>
            <a:ext cx="61976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Orthogonal Regularizer </a:t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F644E90-AC5B-4DFF-A00F-D9BA1109E1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2620" y="2557236"/>
            <a:ext cx="4019550" cy="47625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9CCCC367-7A5D-4FD2-87F7-2AFDA0551D98}"/>
              </a:ext>
            </a:extLst>
          </p:cNvPr>
          <p:cNvSpPr txBox="1"/>
          <p:nvPr/>
        </p:nvSpPr>
        <p:spPr>
          <a:xfrm>
            <a:off x="6868886" y="3343187"/>
            <a:ext cx="52215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an identity matrix. The subscript F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denotes the Frobenius norm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0713983-2B7C-4CA5-9797-411ECBDB9343}"/>
              </a:ext>
            </a:extLst>
          </p:cNvPr>
          <p:cNvSpPr txBox="1"/>
          <p:nvPr/>
        </p:nvSpPr>
        <p:spPr>
          <a:xfrm>
            <a:off x="6868886" y="4241134"/>
            <a:ext cx="66402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Regularizer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C087F505-DDA1-412D-BEDA-04BAA9EA7C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1220" y="4954443"/>
            <a:ext cx="3790950" cy="7429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536364-9946-4F1D-8278-9E8100A947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5460" y="3626759"/>
            <a:ext cx="4267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958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C9A69741-ECAA-4F56-9CD8-489FE2860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218" y="3956368"/>
            <a:ext cx="4133850" cy="30003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6570" y="632951"/>
            <a:ext cx="10515600" cy="482946"/>
          </a:xfrm>
        </p:spPr>
        <p:txBody>
          <a:bodyPr/>
          <a:lstStyle/>
          <a:p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Approach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EF17016-2D94-4BFC-9C6D-A9CDE4EDE5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8990"/>
            <a:ext cx="6165361" cy="411706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D6F9637-8A15-4BC8-8298-A24A0694F5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1645" y="1167177"/>
            <a:ext cx="4200525" cy="1304925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A9EC08C0-C554-4E68-AB27-D03B8B6AF9D8}"/>
              </a:ext>
            </a:extLst>
          </p:cNvPr>
          <p:cNvSpPr txBox="1"/>
          <p:nvPr/>
        </p:nvSpPr>
        <p:spPr>
          <a:xfrm>
            <a:off x="7612743" y="2417673"/>
            <a:ext cx="45792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f(·) is an average pooling function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C130314-F879-4899-B088-EBA341AAF2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1169" y="2718935"/>
            <a:ext cx="4181475" cy="99060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95BDF1A4-365A-4A2D-8C18-7EEA32E90195}"/>
              </a:ext>
            </a:extLst>
          </p:cNvPr>
          <p:cNvSpPr txBox="1"/>
          <p:nvPr/>
        </p:nvSpPr>
        <p:spPr>
          <a:xfrm>
            <a:off x="6429284" y="3724213"/>
            <a:ext cx="19340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 Function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302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78331</TotalTime>
  <Words>263</Words>
  <Application>Microsoft Office PowerPoint</Application>
  <PresentationFormat>宽屏</PresentationFormat>
  <Paragraphs>70</Paragraphs>
  <Slides>16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PingFang SC</vt:lpstr>
      <vt:lpstr>等线</vt:lpstr>
      <vt:lpstr>华康俪金黑W8(P)</vt:lpstr>
      <vt:lpstr>宋体</vt:lpstr>
      <vt:lpstr>Arial</vt:lpstr>
      <vt:lpstr>Bahnschrift Condensed</vt:lpstr>
      <vt:lpstr>Cambria Math</vt:lpstr>
      <vt:lpstr>Gill Sans Ultra Bold</vt:lpstr>
      <vt:lpstr>Times New Roman</vt:lpstr>
      <vt:lpstr>Wingdings</vt:lpstr>
      <vt:lpstr>Office 主题​​</vt:lpstr>
      <vt:lpstr>PowerPoint 演示文稿</vt:lpstr>
      <vt:lpstr>PowerPoint 演示文稿</vt:lpstr>
      <vt:lpstr>Introduction</vt:lpstr>
      <vt:lpstr>Motivation</vt:lpstr>
      <vt:lpstr>Approach</vt:lpstr>
      <vt:lpstr>Approach</vt:lpstr>
      <vt:lpstr>Approach</vt:lpstr>
      <vt:lpstr>Approach</vt:lpstr>
      <vt:lpstr>Approach</vt:lpstr>
      <vt:lpstr>Experiments </vt:lpstr>
      <vt:lpstr>Experiments </vt:lpstr>
      <vt:lpstr>Experiments </vt:lpstr>
      <vt:lpstr>Experiments </vt:lpstr>
      <vt:lpstr>Experiments </vt:lpstr>
      <vt:lpstr>Experiments 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ThinkPad</cp:lastModifiedBy>
  <cp:revision>1650</cp:revision>
  <dcterms:created xsi:type="dcterms:W3CDTF">2017-04-22T07:59:29Z</dcterms:created>
  <dcterms:modified xsi:type="dcterms:W3CDTF">2021-08-24T13:12:42Z</dcterms:modified>
</cp:coreProperties>
</file>